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5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</p:sldIdLst>
  <p:sldSz cy="51435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9" Type="http://schemas.openxmlformats.org/officeDocument/2006/relationships/slide" Target="slides/slide4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3158fcc7a30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g3158fcc7a30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g3158fcc7a30_2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" name="Google Shape;58;g3158fcc7a30_2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g3149f709c49_1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" name="Google Shape;66;g3149f709c49_1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g3149f709c49_0_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3" name="Google Shape;73;g3149f709c49_0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g3149f709c49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3" name="Google Shape;83;g3149f709c49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g3149f709c49_1_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0" name="Google Shape;90;g3149f709c49_1_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3.jp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6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4.jpg"/><Relationship Id="rId4" Type="http://schemas.openxmlformats.org/officeDocument/2006/relationships/hyperlink" Target="http://www.youtube.com/watch?v=7CHmhhDOPs8" TargetMode="External"/><Relationship Id="rId5" Type="http://schemas.openxmlformats.org/officeDocument/2006/relationships/image" Target="../media/image2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5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850">
                <a:highlight>
                  <a:schemeClr val="accent1"/>
                </a:highlight>
              </a:rPr>
              <a:t>Prototyping</a:t>
            </a:r>
            <a:endParaRPr b="1" sz="3850">
              <a:highlight>
                <a:schemeClr val="accent1"/>
              </a:highlight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422">
                <a:highlight>
                  <a:schemeClr val="accent1"/>
                </a:highlight>
              </a:rPr>
              <a:t>Implementation of the ABC Using Modern Technology</a:t>
            </a:r>
            <a:endParaRPr sz="3422">
              <a:highlight>
                <a:schemeClr val="accent1"/>
              </a:highlight>
            </a:endParaRPr>
          </a:p>
        </p:txBody>
      </p:sp>
      <p:sp>
        <p:nvSpPr>
          <p:cNvPr id="55" name="Google Shape;55;p13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85000" lnSpcReduction="2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  <a:highlight>
                  <a:schemeClr val="accent1"/>
                </a:highlight>
              </a:rPr>
              <a:t>Team: </a:t>
            </a:r>
            <a:r>
              <a:rPr lang="en">
                <a:solidFill>
                  <a:schemeClr val="dk1"/>
                </a:solidFill>
                <a:highlight>
                  <a:schemeClr val="accent1"/>
                </a:highlight>
              </a:rPr>
              <a:t>sdmay25-29</a:t>
            </a:r>
            <a:endParaRPr>
              <a:solidFill>
                <a:schemeClr val="dk1"/>
              </a:solidFill>
              <a:highlight>
                <a:schemeClr val="accent1"/>
              </a:highlight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  <a:highlight>
                  <a:schemeClr val="accent1"/>
                </a:highlight>
              </a:rPr>
              <a:t>Client/Advisor: Dr. Alexander Stoytchev</a:t>
            </a:r>
            <a:endParaRPr>
              <a:solidFill>
                <a:schemeClr val="dk1"/>
              </a:solidFill>
              <a:highlight>
                <a:schemeClr val="accent1"/>
              </a:highlight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1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Project Overview</a:t>
            </a:r>
            <a:endParaRPr/>
          </a:p>
        </p:txBody>
      </p:sp>
      <p:sp>
        <p:nvSpPr>
          <p:cNvPr id="61" name="Google Shape;61;p14"/>
          <p:cNvSpPr txBox="1"/>
          <p:nvPr>
            <p:ph idx="1" type="body"/>
          </p:nvPr>
        </p:nvSpPr>
        <p:spPr>
          <a:xfrm>
            <a:off x="311700" y="1152475"/>
            <a:ext cx="47847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lnSpcReduction="20000"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Implement the Atanasoff-Berry Computer using modern technology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The Atanasoff-Berry Computer (ABC) was the first electronic digital computer.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The purpose of the ABC computer was to solve systems of linear equations.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The ABC computer was constructed here at Iowa State.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The original ABC was destroyed in 1948.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We are recreating it as an educational demonstration of how it functioned.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The device that we make will be used as a learning aid to help teach students how computers function.</a:t>
            </a:r>
            <a:endParaRPr/>
          </a:p>
        </p:txBody>
      </p:sp>
      <p:pic>
        <p:nvPicPr>
          <p:cNvPr id="62" name="Google Shape;62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955250" y="1239588"/>
            <a:ext cx="4125400" cy="2664326"/>
          </a:xfrm>
          <a:prstGeom prst="rect">
            <a:avLst/>
          </a:prstGeom>
          <a:noFill/>
          <a:ln>
            <a:noFill/>
          </a:ln>
        </p:spPr>
      </p:pic>
      <p:sp>
        <p:nvSpPr>
          <p:cNvPr id="63" name="Google Shape;63;p14"/>
          <p:cNvSpPr txBox="1"/>
          <p:nvPr/>
        </p:nvSpPr>
        <p:spPr>
          <a:xfrm>
            <a:off x="5020550" y="3903925"/>
            <a:ext cx="3994800" cy="528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2"/>
                </a:solidFill>
              </a:rPr>
              <a:t>Block diagram representation of the ABC (Burks and Burks, 1989)</a:t>
            </a:r>
            <a:endParaRPr sz="1000">
              <a:solidFill>
                <a:schemeClr val="dk2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Adder-Subtractor Prototype</a:t>
            </a:r>
            <a:endParaRPr/>
          </a:p>
        </p:txBody>
      </p:sp>
      <p:sp>
        <p:nvSpPr>
          <p:cNvPr id="69" name="Google Shape;69;p15"/>
          <p:cNvSpPr txBox="1"/>
          <p:nvPr>
            <p:ph idx="1" type="body"/>
          </p:nvPr>
        </p:nvSpPr>
        <p:spPr>
          <a:xfrm>
            <a:off x="311700" y="1152475"/>
            <a:ext cx="46587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Purpose of this prototype is to test our design of the re-imagined adder-subtractor circuit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This is one of many standalone components that our project consists of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It </a:t>
            </a:r>
            <a:r>
              <a:rPr lang="en"/>
              <a:t>happens</a:t>
            </a:r>
            <a:r>
              <a:rPr lang="en"/>
              <a:t> to be the first component we have designed and prototyped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The goal of this prototype is to learn if our modern logic works identically to the original</a:t>
            </a:r>
            <a:endParaRPr/>
          </a:p>
        </p:txBody>
      </p:sp>
      <p:pic>
        <p:nvPicPr>
          <p:cNvPr id="70" name="Google Shape;70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358725" y="950188"/>
            <a:ext cx="3227678" cy="38209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Demonstrate</a:t>
            </a:r>
            <a:endParaRPr/>
          </a:p>
        </p:txBody>
      </p:sp>
      <p:sp>
        <p:nvSpPr>
          <p:cNvPr id="76" name="Google Shape;76;p16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77" name="Google Shape;77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-5400000">
            <a:off x="5660025" y="451126"/>
            <a:ext cx="2115549" cy="4579948"/>
          </a:xfrm>
          <a:prstGeom prst="rect">
            <a:avLst/>
          </a:prstGeom>
          <a:noFill/>
          <a:ln>
            <a:noFill/>
          </a:ln>
        </p:spPr>
      </p:pic>
      <p:sp>
        <p:nvSpPr>
          <p:cNvPr id="78" name="Google Shape;78;p16"/>
          <p:cNvSpPr txBox="1"/>
          <p:nvPr/>
        </p:nvSpPr>
        <p:spPr>
          <a:xfrm>
            <a:off x="5338850" y="3798875"/>
            <a:ext cx="2757900" cy="338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2"/>
                </a:solidFill>
              </a:rPr>
              <a:t>First prototype: Double breadboard, 10 ICs</a:t>
            </a:r>
            <a:endParaRPr sz="1000">
              <a:solidFill>
                <a:schemeClr val="dk2"/>
              </a:solidFill>
            </a:endParaRPr>
          </a:p>
        </p:txBody>
      </p:sp>
      <p:pic>
        <p:nvPicPr>
          <p:cNvPr id="79" name="Google Shape;79;p16" title="ABC Adder-Subtractor Breadboard Demo">
            <a:hlinkClick r:id="rId4"/>
          </p:cNvPr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50425" y="1594325"/>
            <a:ext cx="4077400" cy="2293538"/>
          </a:xfrm>
          <a:prstGeom prst="rect">
            <a:avLst/>
          </a:prstGeom>
          <a:noFill/>
          <a:ln>
            <a:noFill/>
          </a:ln>
        </p:spPr>
      </p:pic>
      <p:sp>
        <p:nvSpPr>
          <p:cNvPr id="80" name="Google Shape;80;p16"/>
          <p:cNvSpPr txBox="1"/>
          <p:nvPr/>
        </p:nvSpPr>
        <p:spPr>
          <a:xfrm>
            <a:off x="923325" y="3887875"/>
            <a:ext cx="2931600" cy="338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2"/>
                </a:solidFill>
              </a:rPr>
              <a:t>Current prototype video: One breadboard, 5 ICs</a:t>
            </a:r>
            <a:endParaRPr sz="1000">
              <a:solidFill>
                <a:schemeClr val="dk2"/>
              </a:solidFill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Reflect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6" name="Google Shape;86;p17"/>
          <p:cNvSpPr txBox="1"/>
          <p:nvPr>
            <p:ph idx="1" type="body"/>
          </p:nvPr>
        </p:nvSpPr>
        <p:spPr>
          <a:xfrm>
            <a:off x="311700" y="1152475"/>
            <a:ext cx="51894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2500" lnSpcReduction="2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Learned</a:t>
            </a:r>
            <a:endParaRPr/>
          </a:p>
          <a:p>
            <a:pPr indent="-334327" lvl="0" marL="457200" rtl="0" algn="l">
              <a:spcBef>
                <a:spcPts val="1200"/>
              </a:spcBef>
              <a:spcAft>
                <a:spcPts val="0"/>
              </a:spcAft>
              <a:buSzPct val="100000"/>
              <a:buChar char="●"/>
            </a:pPr>
            <a:r>
              <a:rPr lang="en"/>
              <a:t>We understood that the original diagram could be translated into modern logic gates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Worked</a:t>
            </a:r>
            <a:endParaRPr/>
          </a:p>
          <a:p>
            <a:pPr indent="-334327" lvl="0" marL="457200" rtl="0" algn="l">
              <a:spcBef>
                <a:spcPts val="1200"/>
              </a:spcBef>
              <a:spcAft>
                <a:spcPts val="0"/>
              </a:spcAft>
              <a:buSzPct val="100000"/>
              <a:buChar char="●"/>
            </a:pPr>
            <a:r>
              <a:rPr lang="en"/>
              <a:t>Atanasoff’s adder-circuit functioned properly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Didn’t</a:t>
            </a:r>
            <a:endParaRPr/>
          </a:p>
          <a:p>
            <a:pPr indent="-334327" lvl="0" marL="457200" rtl="0" algn="l">
              <a:spcBef>
                <a:spcPts val="1200"/>
              </a:spcBef>
              <a:spcAft>
                <a:spcPts val="0"/>
              </a:spcAft>
              <a:buSzPct val="100000"/>
              <a:buChar char="●"/>
            </a:pPr>
            <a:r>
              <a:rPr lang="en"/>
              <a:t>With the modern </a:t>
            </a:r>
            <a:r>
              <a:rPr lang="en"/>
              <a:t>interpretation, its logic gate use was inefficient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lang="en"/>
              <a:t> </a:t>
            </a:r>
            <a:endParaRPr/>
          </a:p>
        </p:txBody>
      </p:sp>
      <p:pic>
        <p:nvPicPr>
          <p:cNvPr id="87" name="Google Shape;87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626550" y="1751463"/>
            <a:ext cx="3385498" cy="221842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1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Implications and Next Steps</a:t>
            </a:r>
            <a:endParaRPr/>
          </a:p>
        </p:txBody>
      </p:sp>
      <p:sp>
        <p:nvSpPr>
          <p:cNvPr id="93" name="Google Shape;93;p18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Because of our prototype, we now know that our adder-subtractor design is fully functional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Our next step is to design and order a PCB that uses our adder-subtractor </a:t>
            </a:r>
            <a:r>
              <a:rPr lang="en"/>
              <a:t>design</a:t>
            </a:r>
            <a:r>
              <a:rPr lang="en"/>
              <a:t> (we have designed the PCB, just need to order)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We will continue to design and prototype the components of the ABC before ordering them on PCBs</a:t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